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6"/>
  </p:notesMasterIdLst>
  <p:sldIdLst>
    <p:sldId id="256" r:id="rId2"/>
    <p:sldId id="267" r:id="rId3"/>
    <p:sldId id="282" r:id="rId4"/>
    <p:sldId id="258" r:id="rId5"/>
    <p:sldId id="260" r:id="rId6"/>
    <p:sldId id="261" r:id="rId7"/>
    <p:sldId id="283" r:id="rId8"/>
    <p:sldId id="264" r:id="rId9"/>
    <p:sldId id="268" r:id="rId10"/>
    <p:sldId id="259" r:id="rId11"/>
    <p:sldId id="265" r:id="rId12"/>
    <p:sldId id="271" r:id="rId13"/>
    <p:sldId id="266" r:id="rId14"/>
    <p:sldId id="269" r:id="rId15"/>
    <p:sldId id="284" r:id="rId16"/>
    <p:sldId id="273" r:id="rId17"/>
    <p:sldId id="270" r:id="rId18"/>
    <p:sldId id="274" r:id="rId19"/>
    <p:sldId id="277" r:id="rId20"/>
    <p:sldId id="278" r:id="rId21"/>
    <p:sldId id="279" r:id="rId22"/>
    <p:sldId id="280" r:id="rId23"/>
    <p:sldId id="281" r:id="rId24"/>
    <p:sldId id="26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40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63DA-3CDC-4C65-B05E-A4245AC49788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81EE4-391E-4530-9262-C414F69D0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0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888684-4483-4AD2-9417-E41AC206AECB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6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5908-546E-44A6-8BF1-314E2DDA0039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9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B12B0A0-9E73-40FD-8006-D5F2490E9EEF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3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786-E339-4AE6-8E55-81180AEDC88A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3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222DBE-908B-4663-96AC-91D36302D813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5380-C282-49E9-8BAA-27245773FAD9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8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10BE-8281-405C-97BC-980B00AC09FC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8150-9286-490B-BF04-6C69B7B8E44F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5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BC0C-9EC5-4FAC-A547-D46C868031AE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5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7845E2-C25F-48AB-897C-1C39411FCB5C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5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CC4D-66F1-46F7-BB82-F320B3BC0946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1D306B4-4EEE-470D-98B8-822C06634190}" type="datetime1">
              <a:rPr lang="en-US" smtClean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76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hyperlink" Target="https://www.linkedin.com/in/mohammed-a-m-safarini-58793a209/overlay/about-this-profil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The difference between an automated mobile robot and a robot?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7063" r="888" b="28136"/>
          <a:stretch/>
        </p:blipFill>
        <p:spPr bwMode="auto">
          <a:xfrm>
            <a:off x="442692" y="2598488"/>
            <a:ext cx="8291147" cy="38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112520"/>
            <a:ext cx="8140449" cy="121528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Advanced </a:t>
            </a:r>
            <a:r>
              <a:rPr lang="en-GB" b="1" dirty="0" smtClean="0">
                <a:solidFill>
                  <a:srgbClr val="00B0F0"/>
                </a:solidFill>
              </a:rPr>
              <a:t>Control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en-GB" b="1" dirty="0" smtClean="0"/>
              <a:t>of </a:t>
            </a:r>
            <a:r>
              <a:rPr lang="en-GB" b="1" dirty="0"/>
              <a:t>a Non-Linear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455" y="2750234"/>
            <a:ext cx="3150543" cy="1105486"/>
          </a:xfrm>
        </p:spPr>
        <p:txBody>
          <a:bodyPr anchor="t">
            <a:normAutofit/>
          </a:bodyPr>
          <a:lstStyle/>
          <a:p>
            <a:r>
              <a:rPr lang="pl-PL" sz="1400" b="1" i="1" dirty="0">
                <a:solidFill>
                  <a:schemeClr val="bg1"/>
                </a:solidFill>
              </a:rPr>
              <a:t>Control of Dynamic Systems </a:t>
            </a:r>
            <a:r>
              <a:rPr lang="fr-FR" sz="1400" b="1" i="1" dirty="0">
                <a:solidFill>
                  <a:schemeClr val="bg1"/>
                </a:solidFill>
              </a:rPr>
              <a:t>: </a:t>
            </a:r>
            <a:endParaRPr lang="pl-PL" sz="1400" b="1" i="1" dirty="0">
              <a:solidFill>
                <a:schemeClr val="bg1"/>
              </a:solidFill>
            </a:endParaRPr>
          </a:p>
          <a:p>
            <a:r>
              <a:rPr lang="en-GB" sz="1400" i="1" dirty="0">
                <a:solidFill>
                  <a:schemeClr val="bg1"/>
                </a:solidFill>
              </a:rPr>
              <a:t>Applications in Mobile </a:t>
            </a:r>
            <a:r>
              <a:rPr lang="en-GB" sz="1400" i="1" dirty="0" smtClean="0">
                <a:solidFill>
                  <a:schemeClr val="bg1"/>
                </a:solidFill>
              </a:rPr>
              <a:t>Robotics</a:t>
            </a:r>
            <a:r>
              <a:rPr lang="pl-PL" sz="1400" i="1" dirty="0" smtClean="0">
                <a:solidFill>
                  <a:schemeClr val="bg1"/>
                </a:solidFill>
              </a:rPr>
              <a:t> </a:t>
            </a:r>
            <a:r>
              <a:rPr lang="en-GB" sz="1400" i="1" dirty="0" smtClean="0">
                <a:solidFill>
                  <a:schemeClr val="bg1"/>
                </a:solidFill>
              </a:rPr>
              <a:t>and </a:t>
            </a:r>
            <a:r>
              <a:rPr lang="en-GB" sz="1400" i="1" dirty="0">
                <a:solidFill>
                  <a:schemeClr val="bg1"/>
                </a:solidFill>
              </a:rPr>
              <a:t>Aerospace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72998" y="5731490"/>
            <a:ext cx="4624828" cy="265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800" i="1" dirty="0">
                <a:solidFill>
                  <a:schemeClr val="accent2">
                    <a:lumMod val="75000"/>
                  </a:schemeClr>
                </a:solidFill>
              </a:rPr>
              <a:t>Auteurs / Authors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872998" y="5997050"/>
            <a:ext cx="2558282" cy="21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200" dirty="0">
                <a:solidFill>
                  <a:schemeClr val="bg1"/>
                </a:solidFill>
              </a:rPr>
              <a:t>Jiokeng i toko jean junior maldini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431282" y="5997050"/>
            <a:ext cx="2066544" cy="2140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200" dirty="0">
                <a:solidFill>
                  <a:schemeClr val="bg1"/>
                </a:solidFill>
              </a:rPr>
              <a:t>frikrasselassie eshetu</a:t>
            </a:r>
            <a:r>
              <a:rPr lang="en-GB" sz="1200" dirty="0">
                <a:solidFill>
                  <a:schemeClr val="bg1"/>
                </a:solidFill>
              </a:rPr>
              <a:t> SEID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2455" y="5290783"/>
            <a:ext cx="2554145" cy="920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100" b="1" i="1" dirty="0">
                <a:solidFill>
                  <a:schemeClr val="accent2">
                    <a:lumMod val="75000"/>
                  </a:schemeClr>
                </a:solidFill>
              </a:rPr>
              <a:t>Master in smart </a:t>
            </a:r>
            <a:r>
              <a:rPr lang="fr-FR" sz="1100" b="1" i="1" dirty="0" err="1">
                <a:solidFill>
                  <a:schemeClr val="accent2">
                    <a:lumMod val="75000"/>
                  </a:schemeClr>
                </a:solidFill>
              </a:rPr>
              <a:t>aerospace</a:t>
            </a:r>
            <a:r>
              <a:rPr lang="fr-FR" sz="1100" b="1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fr-FR" sz="1100" b="1" i="1" dirty="0" err="1">
                <a:solidFill>
                  <a:schemeClr val="accent2">
                    <a:lumMod val="75000"/>
                  </a:schemeClr>
                </a:solidFill>
              </a:rPr>
              <a:t>autonomous</a:t>
            </a:r>
            <a:r>
              <a:rPr lang="fr-FR" sz="11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b="1" i="1" dirty="0" err="1">
                <a:solidFill>
                  <a:schemeClr val="accent2">
                    <a:lumMod val="75000"/>
                  </a:schemeClr>
                </a:solidFill>
              </a:rPr>
              <a:t>systems</a:t>
            </a:r>
            <a:endParaRPr lang="pl-PL" sz="1100" b="1" i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l-PL" sz="1100" i="1" dirty="0">
                <a:solidFill>
                  <a:schemeClr val="accent2">
                    <a:lumMod val="75000"/>
                  </a:schemeClr>
                </a:solidFill>
              </a:rPr>
              <a:t>Politechnika Poznańska - Poland</a:t>
            </a:r>
          </a:p>
        </p:txBody>
      </p:sp>
    </p:spTree>
    <p:extLst>
      <p:ext uri="{BB962C8B-B14F-4D97-AF65-F5344CB8AC3E}">
        <p14:creationId xmlns:p14="http://schemas.microsoft.com/office/powerpoint/2010/main" val="199480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</p:spPr>
        <p:txBody>
          <a:bodyPr/>
          <a:lstStyle/>
          <a:p>
            <a:r>
              <a:rPr lang="en-GB" dirty="0"/>
              <a:t>Presenting Our Non-Linear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20" y="2228003"/>
            <a:ext cx="7815324" cy="1672144"/>
          </a:xfrm>
        </p:spPr>
        <p:txBody>
          <a:bodyPr/>
          <a:lstStyle/>
          <a:p>
            <a:r>
              <a:rPr lang="en-GB" dirty="0"/>
              <a:t>We worked with a non-linear model represented by the equation 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755621" y="3717303"/>
                <a:ext cx="3353556" cy="23671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sz="1600" dirty="0"/>
                  <a:t>The system presents non-linearity due to cubic terms (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/>
                  <a:t>​), </a:t>
                </a:r>
                <a:r>
                  <a:rPr lang="en-GB" sz="1600" b="1" dirty="0"/>
                  <a:t>which make the system's dynamics dependent on the state amplitudes</a:t>
                </a:r>
                <a:r>
                  <a:rPr lang="en-GB" sz="1600" dirty="0"/>
                  <a:t>. These terms can cause </a:t>
                </a:r>
                <a:r>
                  <a:rPr lang="en-GB" sz="1600" dirty="0">
                    <a:solidFill>
                      <a:srgbClr val="FF0000"/>
                    </a:solidFill>
                  </a:rPr>
                  <a:t>unpredictable behaviours, such as oscillations or divergences,</a:t>
                </a:r>
                <a:r>
                  <a:rPr lang="en-GB" sz="1600" dirty="0"/>
                  <a:t> depending on the input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and initial conditions.</a:t>
                </a:r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1" y="3717303"/>
                <a:ext cx="3353556" cy="2367116"/>
              </a:xfrm>
              <a:prstGeom prst="rect">
                <a:avLst/>
              </a:prstGeom>
              <a:blipFill>
                <a:blip r:embed="rId2"/>
                <a:stretch>
                  <a:fillRect l="-364" r="-909" b="-15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76" y="2753114"/>
            <a:ext cx="1843735" cy="832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3"/>
              <p:cNvSpPr txBox="1">
                <a:spLocks/>
              </p:cNvSpPr>
              <p:nvPr/>
            </p:nvSpPr>
            <p:spPr>
              <a:xfrm>
                <a:off x="6105707" y="2821691"/>
                <a:ext cx="2350582" cy="6949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sz="1400" i="1" dirty="0"/>
                  <a:t>Where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400" i="1" dirty="0"/>
                  <a:t>​  and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i="1" dirty="0"/>
                  <a:t>​  are the system states, and 𝑢 is the control input.</a:t>
                </a:r>
              </a:p>
            </p:txBody>
          </p:sp>
        </mc:Choice>
        <mc:Fallback xmlns="">
          <p:sp>
            <p:nvSpPr>
              <p:cNvPr id="1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707" y="2821691"/>
                <a:ext cx="2350582" cy="694971"/>
              </a:xfrm>
              <a:prstGeom prst="rect">
                <a:avLst/>
              </a:prstGeom>
              <a:blipFill>
                <a:blip r:embed="rId4"/>
                <a:stretch>
                  <a:fillRect l="-779" t="-4386" r="-779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3"/>
          <p:cNvSpPr txBox="1">
            <a:spLocks/>
          </p:cNvSpPr>
          <p:nvPr/>
        </p:nvSpPr>
        <p:spPr>
          <a:xfrm>
            <a:off x="3998300" y="3001173"/>
            <a:ext cx="268225" cy="336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 i="1" dirty="0"/>
              <a:t>;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731248" y="4032103"/>
            <a:ext cx="2839696" cy="1042440"/>
          </a:xfrm>
          <a:prstGeom prst="rect">
            <a:avLst/>
          </a:prstGeom>
        </p:spPr>
      </p:pic>
      <p:sp>
        <p:nvSpPr>
          <p:cNvPr id="27" name="Content Placeholder 3"/>
          <p:cNvSpPr txBox="1">
            <a:spLocks/>
          </p:cNvSpPr>
          <p:nvPr/>
        </p:nvSpPr>
        <p:spPr>
          <a:xfrm>
            <a:off x="4818186" y="3717303"/>
            <a:ext cx="3752758" cy="285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i="1" dirty="0">
                <a:solidFill>
                  <a:schemeClr val="bg1"/>
                </a:solidFill>
              </a:rPr>
              <a:t>Representation of the system in MATLAB Simulink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70" y="2831270"/>
            <a:ext cx="3214530" cy="6758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1248" y="5104136"/>
            <a:ext cx="2839696" cy="12821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92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23192" y="2117322"/>
            <a:ext cx="3557527" cy="754026"/>
          </a:xfrm>
        </p:spPr>
        <p:txBody>
          <a:bodyPr/>
          <a:lstStyle/>
          <a:p>
            <a:r>
              <a:rPr lang="en-GB" dirty="0"/>
              <a:t>Linearization by State Transformation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1192" y="3022088"/>
            <a:ext cx="3899527" cy="17602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applying a state transformation, we rewrite the equations to obtain a simplified version.</a:t>
            </a:r>
          </a:p>
          <a:p>
            <a:r>
              <a:rPr lang="en-GB" dirty="0"/>
              <a:t>After calculation, we find that the state transformation to apply is as follows: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New Dynamics: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63281" y="3022088"/>
                <a:ext cx="3907662" cy="239442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Expressing the system in the new base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b="1" dirty="0"/>
                  <a:t>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dirty="0"/>
                  <a:t>) and replacing the original equations, we obtain an equivalent linearized model for control</a:t>
                </a:r>
                <a:r>
                  <a:rPr lang="fr-FR" dirty="0"/>
                  <a:t>. </a:t>
                </a:r>
              </a:p>
              <a:p>
                <a:r>
                  <a:rPr lang="en-GB" dirty="0"/>
                  <a:t>This allows us to reformulate the system in terms of new state variables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dirty="0"/>
                  <a:t>:</a:t>
                </a:r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63281" y="3022088"/>
                <a:ext cx="3907662" cy="2394423"/>
              </a:xfrm>
              <a:blipFill>
                <a:blip r:embed="rId2"/>
                <a:stretch>
                  <a:fillRect l="-624" t="-2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581192" y="3731487"/>
            <a:ext cx="7989752" cy="1253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44" y="5145669"/>
            <a:ext cx="2475098" cy="884571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1043521" y="5416511"/>
            <a:ext cx="530853" cy="3606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=</a:t>
            </a:r>
            <a:r>
              <a:rPr lang="pl-PL" dirty="0"/>
              <a:t>&gt;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60860" y="4518395"/>
            <a:ext cx="1807427" cy="627274"/>
            <a:chOff x="1792129" y="5581079"/>
            <a:chExt cx="1807427" cy="627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53977"/>
            <a:stretch/>
          </p:blipFill>
          <p:spPr>
            <a:xfrm>
              <a:off x="2013489" y="5841383"/>
              <a:ext cx="1586067" cy="36697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554" t="-2260" r="-554" b="66719"/>
            <a:stretch/>
          </p:blipFill>
          <p:spPr>
            <a:xfrm>
              <a:off x="1792129" y="5581079"/>
              <a:ext cx="1586067" cy="28339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19" y="5416511"/>
            <a:ext cx="1382815" cy="70939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of Our Non-Linear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20" y="1991276"/>
            <a:ext cx="7815324" cy="375185"/>
          </a:xfrm>
        </p:spPr>
        <p:txBody>
          <a:bodyPr/>
          <a:lstStyle/>
          <a:p>
            <a:r>
              <a:rPr lang="en-GB" dirty="0"/>
              <a:t>We worked with a non-linear model represented by the equation:</a:t>
            </a:r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4290188" y="4346222"/>
            <a:ext cx="4358086" cy="3169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i="1" dirty="0">
                <a:solidFill>
                  <a:schemeClr val="bg1"/>
                </a:solidFill>
              </a:rPr>
              <a:t>Representation of the system in MATLAB Simulink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188" y="4761759"/>
            <a:ext cx="4358086" cy="1300508"/>
          </a:xfrm>
          <a:prstGeom prst="rect">
            <a:avLst/>
          </a:prstGeom>
        </p:spPr>
      </p:pic>
      <p:pic>
        <p:nvPicPr>
          <p:cNvPr id="19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59380F0-5124-200B-84B3-66BF4F13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436" t="13824" r="10617" b="5080"/>
          <a:stretch/>
        </p:blipFill>
        <p:spPr>
          <a:xfrm>
            <a:off x="927448" y="4100339"/>
            <a:ext cx="3237913" cy="1782142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26" y="2808354"/>
            <a:ext cx="2170925" cy="9797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4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Design of Feedback Controller</a:t>
            </a:r>
            <a:endParaRPr lang="fr-F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23192" y="1927499"/>
            <a:ext cx="7647752" cy="483576"/>
          </a:xfrm>
        </p:spPr>
        <p:txBody>
          <a:bodyPr/>
          <a:lstStyle/>
          <a:p>
            <a:r>
              <a:rPr lang="en-GB" b="1" dirty="0"/>
              <a:t>Calculation of Control with the Pole Placement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81192" y="2499769"/>
                <a:ext cx="7981616" cy="1634603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/>
                <a:r>
                  <a:rPr lang="en-GB" dirty="0"/>
                  <a:t>To ensure the stability of our system, we used the pole placement method. We calculated the controller gain </a:t>
                </a:r>
                <a:r>
                  <a:rPr lang="en-GB" b="1" dirty="0"/>
                  <a:t>K</a:t>
                </a:r>
                <a:r>
                  <a:rPr lang="en-GB" dirty="0"/>
                  <a:t> for state feedback. The gain is adjusted to position the poles of the linearized system. The desired poles are:</a:t>
                </a:r>
                <a:r>
                  <a:rPr lang="fr-FR" dirty="0"/>
                  <a:t> </a:t>
                </a:r>
                <a:r>
                  <a:rPr lang="el-GR" b="1" dirty="0"/>
                  <a:t>λ1​=0</a:t>
                </a:r>
                <a:r>
                  <a:rPr lang="en-GB" b="1" dirty="0"/>
                  <a:t> &amp;</a:t>
                </a:r>
                <a:r>
                  <a:rPr lang="en-GB" dirty="0"/>
                  <a:t> </a:t>
                </a:r>
                <a:r>
                  <a:rPr lang="el-GR" b="1" dirty="0"/>
                  <a:t>λ2​=−1</a:t>
                </a:r>
                <a:r>
                  <a:rPr lang="pl-PL" b="1" dirty="0"/>
                  <a:t>, </a:t>
                </a:r>
                <a:r>
                  <a:rPr lang="en-GB" dirty="0"/>
                  <a:t>These poles correspond to the eigenvalues of the matrix </a:t>
                </a:r>
                <a:r>
                  <a:rPr lang="fr-FR" dirty="0"/>
                  <a:t> (A−BK) </a:t>
                </a:r>
                <a:r>
                  <a:rPr lang="en-GB" dirty="0"/>
                  <a:t>after applying the controller</a:t>
                </a:r>
                <a:r>
                  <a:rPr lang="fr-FR" dirty="0"/>
                  <a:t>.</a:t>
                </a:r>
                <a:r>
                  <a:rPr lang="pl-PL" dirty="0"/>
                  <a:t> </a:t>
                </a:r>
              </a:p>
              <a:p>
                <a:r>
                  <a:rPr lang="en-GB" dirty="0"/>
                  <a:t>The state feedback controller is defined by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𝑲𝒛</m:t>
                    </m:r>
                  </m:oMath>
                </a14:m>
                <a:endParaRPr lang="fr-FR" b="1" i="1" dirty="0"/>
              </a:p>
              <a:p>
                <a:pPr marL="0" indent="0">
                  <a:buNone/>
                </a:pPr>
                <a:r>
                  <a:rPr lang="fr-FR" i="1" dirty="0"/>
                  <a:t>							</a:t>
                </a:r>
                <a:r>
                  <a:rPr lang="en-GB" dirty="0"/>
                  <a:t>where K is the gain vector to be determined</a:t>
                </a:r>
                <a:r>
                  <a:rPr lang="fr-FR" i="1" dirty="0"/>
                  <a:t>.</a:t>
                </a:r>
                <a:r>
                  <a:rPr lang="pl-PL" i="1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1192" y="2499769"/>
                <a:ext cx="7981616" cy="1634603"/>
              </a:xfrm>
              <a:blipFill>
                <a:blip r:embed="rId2"/>
                <a:stretch>
                  <a:fillRect t="-2239" r="-229" b="-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581192" y="3731487"/>
            <a:ext cx="7989752" cy="1253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F3176AC1-98AC-D42F-2EAE-0C8D7597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2" t="17242" r="16204" b="37395"/>
          <a:stretch/>
        </p:blipFill>
        <p:spPr>
          <a:xfrm>
            <a:off x="1047546" y="3724402"/>
            <a:ext cx="2403239" cy="1066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913" y="4316106"/>
            <a:ext cx="1799252" cy="468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82" y="4810177"/>
            <a:ext cx="4312462" cy="5238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49569" y="5402198"/>
            <a:ext cx="16097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dirty="0" err="1"/>
              <a:t>det</a:t>
            </a:r>
            <a:r>
              <a:rPr lang="pl-PL" sz="1500" dirty="0"/>
              <a:t> </a:t>
            </a:r>
            <a:r>
              <a:rPr lang="en-GB" sz="1500" dirty="0"/>
              <a:t>(</a:t>
            </a:r>
            <a:r>
              <a:rPr lang="en-GB" sz="1500" dirty="0" err="1"/>
              <a:t>Acl</a:t>
            </a:r>
            <a:r>
              <a:rPr lang="en-GB" sz="1500" dirty="0"/>
              <a:t>​−</a:t>
            </a:r>
            <a:r>
              <a:rPr lang="el-GR" sz="1500" dirty="0"/>
              <a:t>λ</a:t>
            </a:r>
            <a:r>
              <a:rPr lang="en-GB" sz="1500" dirty="0"/>
              <a:t>I)=0</a:t>
            </a:r>
            <a:r>
              <a:rPr lang="pl-PL" sz="1500" dirty="0"/>
              <a:t>  </a:t>
            </a:r>
            <a:r>
              <a:rPr lang="pl-PL" sz="1200" dirty="0"/>
              <a:t>=&gt;</a:t>
            </a:r>
            <a:endParaRPr lang="en-GB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285" y="5299678"/>
            <a:ext cx="2085729" cy="5282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66681" y="5893791"/>
            <a:ext cx="2264347" cy="3231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sz="1500" i="1" dirty="0"/>
              <a:t>K = </a:t>
            </a:r>
            <a:r>
              <a:rPr lang="en-GB" sz="1500" i="1" dirty="0"/>
              <a:t>[2 3]</a:t>
            </a:r>
            <a:endParaRPr lang="en-GB" sz="12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3500" y="5725363"/>
            <a:ext cx="2897354" cy="789770"/>
          </a:xfrm>
          <a:prstGeom prst="rect">
            <a:avLst/>
          </a:prstGeom>
        </p:spPr>
      </p:pic>
      <p:sp>
        <p:nvSpPr>
          <p:cNvPr id="27" name="Content Placeholder 3"/>
          <p:cNvSpPr txBox="1">
            <a:spLocks/>
          </p:cNvSpPr>
          <p:nvPr/>
        </p:nvSpPr>
        <p:spPr>
          <a:xfrm>
            <a:off x="5143500" y="5440433"/>
            <a:ext cx="4000500" cy="285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i="1" dirty="0">
                <a:solidFill>
                  <a:schemeClr val="bg1"/>
                </a:solidFill>
              </a:rPr>
              <a:t>Representation of the system in MATLAB Simulink</a:t>
            </a:r>
            <a:endParaRPr lang="fr-FR" sz="1400" i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 with Linearized Input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81192" y="2224454"/>
            <a:ext cx="7989752" cy="854627"/>
          </a:xfrm>
        </p:spPr>
        <p:txBody>
          <a:bodyPr>
            <a:normAutofit/>
          </a:bodyPr>
          <a:lstStyle/>
          <a:p>
            <a:r>
              <a:rPr lang="en-GB" dirty="0"/>
              <a:t>Simulations were conducted in Simulink (MATLAB environment) to validate our approach and calculations </a:t>
            </a:r>
            <a:r>
              <a:rPr lang="fr-FR" dirty="0"/>
              <a:t>: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81" y="3346301"/>
            <a:ext cx="2957871" cy="2018865"/>
          </a:xfrm>
          <a:prstGeom prst="rect">
            <a:avLst/>
          </a:prstGeom>
        </p:spPr>
      </p:pic>
      <p:sp>
        <p:nvSpPr>
          <p:cNvPr id="15" name="Content Placeholder 3"/>
          <p:cNvSpPr txBox="1">
            <a:spLocks/>
          </p:cNvSpPr>
          <p:nvPr/>
        </p:nvSpPr>
        <p:spPr>
          <a:xfrm>
            <a:off x="4281853" y="3453372"/>
            <a:ext cx="4862147" cy="2852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i="1" dirty="0">
                <a:solidFill>
                  <a:schemeClr val="bg1"/>
                </a:solidFill>
              </a:rPr>
              <a:t>Representation of the system in MATLAB Simulink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53" y="3898561"/>
            <a:ext cx="4655477" cy="15993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Matlab </a:t>
            </a:r>
            <a:r>
              <a:rPr lang="fr-FR" dirty="0" err="1"/>
              <a:t>simulink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Implementation of our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 descr="Icône de loupe fond d'écran HD 8K Image photographique | Image Premium  générée à base d'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7" b="21802"/>
          <a:stretch/>
        </p:blipFill>
        <p:spPr bwMode="auto">
          <a:xfrm>
            <a:off x="581193" y="1072444"/>
            <a:ext cx="8147272" cy="25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68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SIMULINK - LINEARIZED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48408"/>
                <a:ext cx="7989752" cy="849769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GB" dirty="0"/>
                  <a:t>Simulations will be performed in Simulink (MATLAB environment) to validate our approach and calculations. Here's our non-linear system in red, and the setup to linearize its state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48408"/>
                <a:ext cx="7989752" cy="849769"/>
              </a:xfrm>
              <a:blipFill>
                <a:blip r:embed="rId2"/>
                <a:stretch>
                  <a:fillRect l="-229" t="-1429" r="-458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10" y="3138854"/>
            <a:ext cx="7646843" cy="27200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SIMULINK - LINEARIZED SYSTEM</a:t>
            </a:r>
            <a: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/>
            </a:r>
            <a:b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pl-PL" sz="20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LINEARIZED </a:t>
            </a:r>
            <a:r>
              <a:rPr kumimoji="0" lang="pl-PL" sz="2000" b="0" i="1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SYSTEM STABILITY TEST</a:t>
            </a:r>
            <a:endParaRPr lang="en-GB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581191" y="1988031"/>
            <a:ext cx="8079232" cy="1037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rgbClr val="0070C0"/>
                </a:solidFill>
              </a:rPr>
              <a:t>1</a:t>
            </a:r>
            <a:r>
              <a:rPr lang="fr-FR" sz="2400" b="1" baseline="30000" dirty="0">
                <a:solidFill>
                  <a:srgbClr val="0070C0"/>
                </a:solidFill>
              </a:rPr>
              <a:t>st  </a:t>
            </a:r>
            <a:r>
              <a:rPr lang="pl-PL" sz="2400" b="1" dirty="0">
                <a:solidFill>
                  <a:srgbClr val="0070C0"/>
                </a:solidFill>
              </a:rPr>
              <a:t>Test : </a:t>
            </a:r>
            <a:r>
              <a:rPr lang="fr-FR" sz="2400" b="1" dirty="0"/>
              <a:t>x</a:t>
            </a:r>
            <a:r>
              <a:rPr lang="fr-FR" sz="1200" b="1" dirty="0"/>
              <a:t>1 </a:t>
            </a:r>
            <a:r>
              <a:rPr lang="fr-FR" sz="2400" b="1" dirty="0"/>
              <a:t>= </a:t>
            </a:r>
            <a:r>
              <a:rPr lang="pl-PL" sz="2400" b="1" dirty="0"/>
              <a:t>2</a:t>
            </a:r>
            <a:r>
              <a:rPr lang="fr-FR" sz="2400" b="1" dirty="0"/>
              <a:t> &amp; x</a:t>
            </a:r>
            <a:r>
              <a:rPr lang="fr-FR" sz="1200" b="1" dirty="0"/>
              <a:t>2 </a:t>
            </a:r>
            <a:r>
              <a:rPr lang="fr-FR" sz="2400" b="1" dirty="0"/>
              <a:t>= </a:t>
            </a:r>
            <a:r>
              <a:rPr lang="pl-PL" sz="2400" b="1" dirty="0"/>
              <a:t>4</a:t>
            </a:r>
          </a:p>
          <a:p>
            <a:pPr marL="0" indent="0">
              <a:buNone/>
            </a:pPr>
            <a:r>
              <a:rPr lang="en-GB" dirty="0"/>
              <a:t>We initialize our system at a position different from its equilibrium point x=[0; 0], to verify it will return to the equilibrium position.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750"/>
          <a:stretch/>
        </p:blipFill>
        <p:spPr>
          <a:xfrm>
            <a:off x="698953" y="3025522"/>
            <a:ext cx="3291342" cy="2241070"/>
          </a:xfrm>
          <a:prstGeom prst="rect">
            <a:avLst/>
          </a:prstGeo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581191" y="5353910"/>
            <a:ext cx="3194693" cy="106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C00000"/>
                </a:solidFill>
              </a:rPr>
              <a:t>CONCLUSION</a:t>
            </a:r>
          </a:p>
          <a:p>
            <a:pPr marL="0" indent="0">
              <a:buNone/>
            </a:pPr>
            <a:r>
              <a:rPr lang="en-GB" dirty="0"/>
              <a:t>Initially, the system does deviate from defined positions, but after </a:t>
            </a:r>
            <a:r>
              <a:rPr lang="en-GB" dirty="0">
                <a:solidFill>
                  <a:srgbClr val="00B0F0"/>
                </a:solidFill>
              </a:rPr>
              <a:t>5 sec</a:t>
            </a:r>
            <a:r>
              <a:rPr lang="en-GB" dirty="0"/>
              <a:t>, the system stabilizes.</a:t>
            </a:r>
            <a:endParaRPr lang="fr-F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487"/>
          <a:stretch/>
        </p:blipFill>
        <p:spPr>
          <a:xfrm>
            <a:off x="3990295" y="2955183"/>
            <a:ext cx="4737531" cy="3234601"/>
          </a:xfrm>
          <a:prstGeom prst="rect">
            <a:avLst/>
          </a:prstGeom>
        </p:spPr>
      </p:pic>
      <p:sp>
        <p:nvSpPr>
          <p:cNvPr id="15" name="Smiley Face 14"/>
          <p:cNvSpPr/>
          <p:nvPr/>
        </p:nvSpPr>
        <p:spPr>
          <a:xfrm>
            <a:off x="573006" y="5406662"/>
            <a:ext cx="284883" cy="284883"/>
          </a:xfrm>
          <a:prstGeom prst="smileyFace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0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LINEARIZED SYSTEM WITH REFERENCE INPUT</a:t>
            </a:r>
            <a:r>
              <a:rPr lang="pl-PL" dirty="0"/>
              <a:t/>
            </a:r>
            <a:br>
              <a:rPr lang="pl-PL" dirty="0"/>
            </a:br>
            <a:r>
              <a:rPr lang="en-GB" sz="2000" i="1" dirty="0"/>
              <a:t>CONTROL OF THE LINEARIZED SYSTEM</a:t>
            </a:r>
            <a:endParaRPr lang="en-GB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581191" y="1916723"/>
            <a:ext cx="8149572" cy="131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B0F0"/>
                </a:solidFill>
              </a:rPr>
              <a:t>Principle</a:t>
            </a:r>
            <a:r>
              <a:rPr lang="fr-FR" sz="2400" b="1" dirty="0">
                <a:solidFill>
                  <a:srgbClr val="0070C0"/>
                </a:solidFill>
              </a:rPr>
              <a:t> </a:t>
            </a:r>
            <a:r>
              <a:rPr lang="pl-PL" sz="2400" b="1" dirty="0">
                <a:solidFill>
                  <a:srgbClr val="0070C0"/>
                </a:solidFill>
              </a:rPr>
              <a:t>: </a:t>
            </a:r>
            <a:r>
              <a:rPr lang="en-GB" dirty="0"/>
              <a:t>We now have the complete representation of our system equipped with an input. The principle is simple: define a signal that serves as a reference for our model. With our controller gain K, we can command our robot to track this reference.</a:t>
            </a:r>
            <a:endParaRPr lang="fr-F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24" y="3374542"/>
            <a:ext cx="8440487" cy="290288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SIMULINK - LINEARIZED SYSTEM</a:t>
            </a:r>
            <a: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/>
            </a:r>
            <a:b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pl-PL" sz="20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LINEARIZED SYSTEM STABILITY TEST</a:t>
            </a:r>
            <a:endParaRPr lang="en-GB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581191" y="2043288"/>
            <a:ext cx="3979520" cy="304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rgbClr val="0070C0"/>
                </a:solidFill>
              </a:rPr>
              <a:t>2</a:t>
            </a:r>
            <a:r>
              <a:rPr lang="fr-FR" sz="2400" b="1" baseline="30000" dirty="0">
                <a:solidFill>
                  <a:srgbClr val="0070C0"/>
                </a:solidFill>
              </a:rPr>
              <a:t>nd  </a:t>
            </a:r>
            <a:r>
              <a:rPr lang="pl-PL" sz="2400" b="1" dirty="0">
                <a:solidFill>
                  <a:srgbClr val="0070C0"/>
                </a:solidFill>
              </a:rPr>
              <a:t>Test : </a:t>
            </a:r>
            <a:endParaRPr lang="fr-FR" sz="2400" b="1" dirty="0">
              <a:solidFill>
                <a:srgbClr val="0070C0"/>
              </a:solidFill>
            </a:endParaRPr>
          </a:p>
          <a:p>
            <a:pPr algn="just"/>
            <a:r>
              <a:rPr lang="en-GB" dirty="0"/>
              <a:t>We send a pulse of value 2, which will trigger at 2 sec. This represents our </a:t>
            </a:r>
            <a:r>
              <a:rPr lang="en-GB" b="1" dirty="0"/>
              <a:t>reference trajectory Zr</a:t>
            </a:r>
            <a:r>
              <a:rPr lang="en-GB" dirty="0"/>
              <a:t>;  Since we left the system in an unstable position (x ≠ 0), we will now observe the behaviour of the </a:t>
            </a:r>
            <a:r>
              <a:rPr lang="en-GB" b="1" dirty="0"/>
              <a:t>output Z with respect to Zr​.</a:t>
            </a:r>
            <a:endParaRPr lang="fr-F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6" t="49859" r="49825" b="-516"/>
          <a:stretch/>
        </p:blipFill>
        <p:spPr>
          <a:xfrm>
            <a:off x="4963498" y="2043288"/>
            <a:ext cx="3607446" cy="2340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-457" r="49655" b="49761"/>
          <a:stretch/>
        </p:blipFill>
        <p:spPr>
          <a:xfrm>
            <a:off x="4847285" y="4383767"/>
            <a:ext cx="3723659" cy="2404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3" y="5053617"/>
            <a:ext cx="3068353" cy="1286933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I. </a:t>
            </a:r>
            <a:r>
              <a:rPr lang="en-GB" sz="2800" dirty="0"/>
              <a:t>Introduction</a:t>
            </a:r>
          </a:p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II.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System Study</a:t>
            </a:r>
          </a:p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III. </a:t>
            </a:r>
            <a:r>
              <a:rPr lang="en-GB" sz="2800" dirty="0"/>
              <a:t>Simulink Model</a:t>
            </a:r>
          </a:p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IV. </a:t>
            </a:r>
            <a:r>
              <a:rPr lang="en-GB" sz="2800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90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SIMULINK - LINEARIZED SYSTEM</a:t>
            </a:r>
            <a: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/>
            </a:r>
            <a:br>
              <a:rPr kumimoji="0" lang="pl-PL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pl-PL" sz="20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LINEARIZED SYSTEM STABILITY TEST</a:t>
            </a:r>
            <a:endParaRPr lang="en-GB" dirty="0"/>
          </a:p>
        </p:txBody>
      </p:sp>
      <p:sp>
        <p:nvSpPr>
          <p:cNvPr id="12" name="Smiley Face 11"/>
          <p:cNvSpPr/>
          <p:nvPr/>
        </p:nvSpPr>
        <p:spPr>
          <a:xfrm>
            <a:off x="6163734" y="4171707"/>
            <a:ext cx="284883" cy="284883"/>
          </a:xfrm>
          <a:prstGeom prst="smileyFace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266" b="49800"/>
          <a:stretch/>
        </p:blipFill>
        <p:spPr>
          <a:xfrm>
            <a:off x="464519" y="1942659"/>
            <a:ext cx="3678503" cy="2380985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235996" y="2193751"/>
            <a:ext cx="4643309" cy="44662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C00000"/>
                </a:solidFill>
              </a:rPr>
              <a:t>CONCLUSION</a:t>
            </a:r>
          </a:p>
          <a:p>
            <a:pPr marL="0" indent="0" algn="just">
              <a:buNone/>
            </a:pPr>
            <a:r>
              <a:rPr lang="en-GB" sz="1400" dirty="0"/>
              <a:t>At first, the system starts from unstable positions. </a:t>
            </a:r>
            <a:r>
              <a:rPr lang="en-GB" sz="1400" b="1" dirty="0">
                <a:solidFill>
                  <a:srgbClr val="00B050"/>
                </a:solidFill>
              </a:rPr>
              <a:t>1 sec</a:t>
            </a:r>
            <a:r>
              <a:rPr lang="en-GB" sz="1400" dirty="0"/>
              <a:t> is enough for it to stabilize and begin tracking the reference. It experiences a slight delay due to the sudden impulse at </a:t>
            </a:r>
            <a:r>
              <a:rPr lang="en-GB" sz="1400" b="1" dirty="0"/>
              <a:t>2 sec</a:t>
            </a:r>
            <a:r>
              <a:rPr lang="en-GB" sz="1400" dirty="0"/>
              <a:t>, but it reaches the reference at around </a:t>
            </a:r>
            <a:r>
              <a:rPr lang="en-GB" sz="1400" b="1" dirty="0">
                <a:solidFill>
                  <a:srgbClr val="00B050"/>
                </a:solidFill>
              </a:rPr>
              <a:t>1.8 sec</a:t>
            </a:r>
            <a:r>
              <a:rPr lang="en-GB" sz="1400" dirty="0"/>
              <a:t>, and the tracking becomes perfect afterward </a:t>
            </a:r>
            <a:r>
              <a:rPr lang="en-GB" sz="1400" b="1" dirty="0"/>
              <a:t>(Error → 0).</a:t>
            </a:r>
            <a:r>
              <a:rPr lang="fr-FR" sz="14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4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1400" dirty="0"/>
              <a:t>In this case, tracking is more obvious because our </a:t>
            </a:r>
            <a:r>
              <a:rPr lang="en-GB" sz="1400" b="1" dirty="0"/>
              <a:t>reference trajectory is a linear function (y = Zr = 2).</a:t>
            </a:r>
            <a:r>
              <a:rPr lang="fr-FR" sz="14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400" b="1" dirty="0">
                <a:solidFill>
                  <a:schemeClr val="tx2">
                    <a:lumMod val="75000"/>
                  </a:schemeClr>
                </a:solidFill>
              </a:rPr>
            </a:br>
            <a:endParaRPr lang="fr-F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n-GB" sz="1400" dirty="0">
                <a:solidFill>
                  <a:srgbClr val="F73535"/>
                </a:solidFill>
              </a:rPr>
              <a:t>What would we have in terms of response time, robustness, and stability with respect to a non-linear reference trajectory Zr​?</a:t>
            </a:r>
            <a:endParaRPr lang="fr-FR" sz="1400" b="1" dirty="0">
              <a:solidFill>
                <a:srgbClr val="F7353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760" b="50541"/>
          <a:stretch/>
        </p:blipFill>
        <p:spPr>
          <a:xfrm>
            <a:off x="492290" y="4314147"/>
            <a:ext cx="3715935" cy="23458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SIMULINK - LINEARIZED SYSTEM</a:t>
            </a:r>
            <a:r>
              <a:rPr lang="pl-PL" dirty="0"/>
              <a:t/>
            </a:r>
            <a:br>
              <a:rPr lang="pl-PL" dirty="0"/>
            </a:br>
            <a:r>
              <a:rPr lang="pl-PL" sz="2000" i="1" dirty="0"/>
              <a:t>LINEARIZED SYSTEM STABILITY TEST</a:t>
            </a:r>
            <a:endParaRPr lang="en-GB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581191" y="2043288"/>
            <a:ext cx="3979520" cy="304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>
                <a:solidFill>
                  <a:srgbClr val="0070C0"/>
                </a:solidFill>
              </a:rPr>
              <a:t>3</a:t>
            </a:r>
            <a:r>
              <a:rPr lang="fr-FR" sz="2400" b="1" baseline="30000" dirty="0">
                <a:solidFill>
                  <a:srgbClr val="0070C0"/>
                </a:solidFill>
              </a:rPr>
              <a:t>rd </a:t>
            </a:r>
            <a:r>
              <a:rPr lang="pl-PL" sz="2400" b="1" dirty="0">
                <a:solidFill>
                  <a:srgbClr val="0070C0"/>
                </a:solidFill>
              </a:rPr>
              <a:t>Test : </a:t>
            </a:r>
            <a:endParaRPr lang="fr-FR" sz="2400" b="1" dirty="0">
              <a:solidFill>
                <a:srgbClr val="0070C0"/>
              </a:solidFill>
            </a:endParaRPr>
          </a:p>
          <a:p>
            <a:r>
              <a:rPr lang="en-GB" dirty="0"/>
              <a:t>Our </a:t>
            </a:r>
            <a:r>
              <a:rPr lang="en-GB" b="1" dirty="0"/>
              <a:t>reference trajectory Zr is a sinusoidal function </a:t>
            </a:r>
            <a:r>
              <a:rPr lang="fr-FR" dirty="0"/>
              <a:t>;</a:t>
            </a:r>
          </a:p>
          <a:p>
            <a:pPr marL="0" indent="0" algn="just">
              <a:buNone/>
            </a:pPr>
            <a:r>
              <a:rPr lang="en-GB" dirty="0"/>
              <a:t>Since we left the system in an unstable position (x ≠ 0), we will now study the behaviour of the </a:t>
            </a:r>
            <a:r>
              <a:rPr lang="en-GB" b="1" dirty="0"/>
              <a:t>output Z with respect to Zr = sin⁡(x).</a:t>
            </a:r>
            <a:endParaRPr lang="fr-F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72759" b="66452"/>
          <a:stretch/>
        </p:blipFill>
        <p:spPr>
          <a:xfrm>
            <a:off x="917151" y="5000201"/>
            <a:ext cx="2988806" cy="1265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94" t="-464" r="49815" b="50144"/>
          <a:stretch/>
        </p:blipFill>
        <p:spPr>
          <a:xfrm>
            <a:off x="5057726" y="4244622"/>
            <a:ext cx="3558677" cy="2315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0409" b="49680"/>
          <a:stretch/>
        </p:blipFill>
        <p:spPr>
          <a:xfrm>
            <a:off x="5057726" y="1930401"/>
            <a:ext cx="3556592" cy="23142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SIMULINK - LINEARIZED SYSTEM</a:t>
            </a:r>
            <a:r>
              <a:rPr lang="pl-PL" dirty="0"/>
              <a:t/>
            </a:r>
            <a:br>
              <a:rPr lang="pl-PL" dirty="0"/>
            </a:br>
            <a:r>
              <a:rPr lang="pl-PL" sz="2000" i="1" dirty="0"/>
              <a:t>LINEARIZED SYSTEM STABILITY TEST</a:t>
            </a:r>
            <a:endParaRPr lang="en-GB" dirty="0"/>
          </a:p>
        </p:txBody>
      </p:sp>
      <p:sp>
        <p:nvSpPr>
          <p:cNvPr id="12" name="Smiley Face 11"/>
          <p:cNvSpPr/>
          <p:nvPr/>
        </p:nvSpPr>
        <p:spPr>
          <a:xfrm>
            <a:off x="6163734" y="4171707"/>
            <a:ext cx="284883" cy="284883"/>
          </a:xfrm>
          <a:prstGeom prst="smileyFace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448591" y="2193751"/>
            <a:ext cx="4000051" cy="42597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solidFill>
                  <a:srgbClr val="C00000"/>
                </a:solidFill>
              </a:rPr>
              <a:t>CONCLUSION</a:t>
            </a:r>
          </a:p>
          <a:p>
            <a:pPr marL="0" indent="0" algn="just">
              <a:buNone/>
            </a:pPr>
            <a:r>
              <a:rPr lang="en-GB" sz="1400" dirty="0"/>
              <a:t>At first, the system starts from unstable positions, but it successfully tracks the target within approximately </a:t>
            </a:r>
            <a:r>
              <a:rPr lang="en-GB" sz="1400" b="1" dirty="0">
                <a:solidFill>
                  <a:srgbClr val="00B0F0"/>
                </a:solidFill>
              </a:rPr>
              <a:t>0.6 sec</a:t>
            </a:r>
            <a:r>
              <a:rPr lang="en-GB" sz="1400" dirty="0"/>
              <a:t>, and then the tracking becomes perfect </a:t>
            </a:r>
            <a:r>
              <a:rPr lang="en-GB" sz="1400" b="1" dirty="0"/>
              <a:t>(Error → 0)</a:t>
            </a:r>
            <a:r>
              <a:rPr lang="en-GB" sz="1400" dirty="0"/>
              <a:t>. The tracking is even faster as we increased the controller gain, knowing that the trajectory was non-linear, which initially caused some state drift, but the system quickly resolved this deviation.</a:t>
            </a:r>
            <a:r>
              <a:rPr lang="fr-FR" sz="1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fr-FR" sz="14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4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1400" b="1" dirty="0">
                <a:solidFill>
                  <a:srgbClr val="00B0F0"/>
                </a:solidFill>
              </a:rPr>
              <a:t>So, we have the proof!</a:t>
            </a:r>
            <a:r>
              <a:rPr lang="en-GB" sz="1400" dirty="0">
                <a:solidFill>
                  <a:srgbClr val="00B0F0"/>
                </a:solidFill>
              </a:rPr>
              <a:t> We linearized our system and applied a control command while maintaining its stability.</a:t>
            </a:r>
            <a:endParaRPr lang="fr-FR" sz="1400" b="1" dirty="0">
              <a:solidFill>
                <a:srgbClr val="00B0F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Therefore, our system can even track a mythical dragon, if we consider Zr​ as the movement curve of a dragon, for example!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94" t="-464" r="49815" b="50144"/>
          <a:stretch/>
        </p:blipFill>
        <p:spPr>
          <a:xfrm>
            <a:off x="581192" y="1998570"/>
            <a:ext cx="3558677" cy="2315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-275" t="49829" r="50684" b="-149"/>
          <a:stretch/>
        </p:blipFill>
        <p:spPr>
          <a:xfrm>
            <a:off x="485421" y="4335241"/>
            <a:ext cx="3641073" cy="2369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34" y="5690847"/>
            <a:ext cx="265289" cy="2652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4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2" y="1964267"/>
            <a:ext cx="4044148" cy="449297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GB" dirty="0"/>
              <a:t>The results obtained confirm that linearization is a powerful method to </a:t>
            </a:r>
            <a:r>
              <a:rPr lang="en-GB" b="1" dirty="0"/>
              <a:t>transform complex dynamic systems into controllable and predictable models</a:t>
            </a:r>
            <a:r>
              <a:rPr lang="en-GB" dirty="0"/>
              <a:t>. With this approach, we were able to improve the </a:t>
            </a:r>
            <a:r>
              <a:rPr lang="en-GB" b="1" dirty="0"/>
              <a:t>system's stability</a:t>
            </a:r>
            <a:r>
              <a:rPr lang="en-GB" dirty="0"/>
              <a:t>, </a:t>
            </a:r>
            <a:r>
              <a:rPr lang="en-GB" b="1" dirty="0"/>
              <a:t>robustness</a:t>
            </a:r>
            <a:r>
              <a:rPr lang="en-GB" dirty="0"/>
              <a:t> against disturbances, and the </a:t>
            </a:r>
            <a:r>
              <a:rPr lang="en-GB" b="1" dirty="0"/>
              <a:t>speed of the system's responses</a:t>
            </a:r>
            <a:r>
              <a:rPr lang="en-GB" dirty="0"/>
              <a:t>. These qualities are essential in many modern applications where precision and reliability are critical.</a:t>
            </a:r>
          </a:p>
          <a:p>
            <a:pPr algn="just"/>
            <a:r>
              <a:rPr lang="en-GB" dirty="0"/>
              <a:t>The results show that </a:t>
            </a:r>
            <a:r>
              <a:rPr lang="en-GB" b="1" dirty="0"/>
              <a:t>linearization is not just a mathematical theory</a:t>
            </a:r>
            <a:r>
              <a:rPr lang="en-GB" dirty="0"/>
              <a:t>; it is a concrete and effective solution to tackle the challenges of non-linear systems in the real world. This advancement opens the way for innovations that are safer and more efficient in fields like robotics, aeronautics, and aerospace.</a:t>
            </a:r>
          </a:p>
          <a:p>
            <a:pPr algn="just"/>
            <a:r>
              <a:rPr lang="en-GB" dirty="0"/>
              <a:t>By mastering these techniques, we are preparing the ground for tomorrow's technologies, capable of meeting the most demanding challenges.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63282" y="2165685"/>
            <a:ext cx="3907662" cy="3844166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Concrete Application Examples</a:t>
            </a:r>
          </a:p>
          <a:p>
            <a:pPr algn="just"/>
            <a:r>
              <a:rPr lang="en-GB" b="1" dirty="0">
                <a:solidFill>
                  <a:srgbClr val="00B0F0"/>
                </a:solidFill>
              </a:rPr>
              <a:t>Delivery Drones</a:t>
            </a:r>
            <a:r>
              <a:rPr lang="en-GB" dirty="0">
                <a:solidFill>
                  <a:srgbClr val="00B0F0"/>
                </a:solidFill>
              </a:rPr>
              <a:t>: With increased stability, they can fly safely, even in strong winds, to deliver packages in hard-to-reach areas.</a:t>
            </a:r>
          </a:p>
          <a:p>
            <a:pPr algn="just"/>
            <a:r>
              <a:rPr lang="en-GB" b="1" dirty="0">
                <a:solidFill>
                  <a:srgbClr val="00B0F0"/>
                </a:solidFill>
              </a:rPr>
              <a:t>Search and Rescue Robots</a:t>
            </a:r>
            <a:r>
              <a:rPr lang="en-GB" dirty="0">
                <a:solidFill>
                  <a:srgbClr val="00B0F0"/>
                </a:solidFill>
              </a:rPr>
              <a:t>: On rugged terrain, robustness allows these robots to remain operational despite unforeseen conditions.</a:t>
            </a:r>
          </a:p>
          <a:p>
            <a:pPr algn="just"/>
            <a:r>
              <a:rPr lang="en-GB" b="1" dirty="0">
                <a:solidFill>
                  <a:srgbClr val="00B0F0"/>
                </a:solidFill>
              </a:rPr>
              <a:t>Communication Satellites</a:t>
            </a:r>
            <a:r>
              <a:rPr lang="en-GB" dirty="0">
                <a:solidFill>
                  <a:srgbClr val="00B0F0"/>
                </a:solidFill>
              </a:rPr>
              <a:t>: A quick and predictable response ensures perfect alignment for continuous network coverage.</a:t>
            </a:r>
          </a:p>
          <a:p>
            <a:pPr algn="just"/>
            <a:r>
              <a:rPr lang="en-GB" b="1" dirty="0">
                <a:solidFill>
                  <a:srgbClr val="00B0F0"/>
                </a:solidFill>
              </a:rPr>
              <a:t>Autonomous Vehicles</a:t>
            </a:r>
            <a:r>
              <a:rPr lang="en-GB" dirty="0">
                <a:solidFill>
                  <a:srgbClr val="00B0F0"/>
                </a:solidFill>
              </a:rPr>
              <a:t>: By maintaining stability in complex situations, linearization contributes to safer and more reliable driving.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364670"/>
            <a:ext cx="7989752" cy="1223986"/>
          </a:xfrm>
        </p:spPr>
        <p:txBody>
          <a:bodyPr/>
          <a:lstStyle/>
          <a:p>
            <a:r>
              <a:rPr lang="en-GB" dirty="0"/>
              <a:t>Thank you for your attention!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674" y="2803490"/>
            <a:ext cx="8239125" cy="284645"/>
          </a:xfr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bg1"/>
                </a:solidFill>
              </a:rPr>
              <a:t>Contact Us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144889" y="3423689"/>
            <a:ext cx="2280356" cy="696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b="1" u="sng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fr-FR" sz="1100" b="1" u="sng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pl-PL" sz="1100" b="1" u="sng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7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fr-FR" sz="7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linkedin.com/in/</a:t>
            </a:r>
            <a:r>
              <a:rPr lang="pl-PL" sz="7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toko1ejm</a:t>
            </a: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i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Toko</a:t>
            </a:r>
            <a:r>
              <a:rPr lang="en-GB" sz="1200" b="1" i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pl-PL" sz="1200" b="1" i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 Jean Maldini</a:t>
            </a:r>
          </a:p>
          <a:p>
            <a:r>
              <a:rPr lang="pl-PL" sz="800" b="1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Smart aerospace and autonomous systems</a:t>
            </a:r>
            <a:endParaRPr lang="en-GB" sz="1200" i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Toko 1er Jean Mald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43" y="3420808"/>
            <a:ext cx="992446" cy="992446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5773778" y="3530391"/>
            <a:ext cx="2160547" cy="936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u="sng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fr-FR" sz="1100" b="1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fr-FR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https://linkedin.com/in/fikreselassie-seid</a:t>
            </a:r>
          </a:p>
          <a:p>
            <a:r>
              <a:rPr lang="en-GB" sz="1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Fikreselassie </a:t>
            </a:r>
            <a:r>
              <a:rPr lang="en-GB" sz="1400" b="1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Eshetu</a:t>
            </a:r>
            <a:r>
              <a:rPr lang="en-GB" sz="14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i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Seid</a:t>
            </a:r>
            <a:endParaRPr lang="pl-PL" sz="1400" b="1" i="1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100" b="1" i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Smart aerospace and autonomous </a:t>
            </a:r>
            <a:r>
              <a:rPr lang="pl-PL" sz="1100" b="1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n-GB" sz="2300" i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Fikreselassie Eshetu Seid, #OPEN_TO_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332" y="3447233"/>
            <a:ext cx="992446" cy="992446"/>
          </a:xfrm>
          <a:prstGeom prst="ellipse">
            <a:avLst/>
          </a:prstGeom>
          <a:ln w="381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144889" y="6491111"/>
            <a:ext cx="4888089" cy="214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1000" dirty="0"/>
              <a:t>Free document | </a:t>
            </a:r>
            <a:r>
              <a:rPr lang="fr-FR" sz="1000" dirty="0" err="1"/>
              <a:t>Available</a:t>
            </a:r>
            <a:r>
              <a:rPr lang="fr-FR" sz="1000" dirty="0"/>
              <a:t> in 3 </a:t>
            </a:r>
            <a:r>
              <a:rPr lang="fr-FR" sz="1000" dirty="0" err="1"/>
              <a:t>languages</a:t>
            </a:r>
            <a:r>
              <a:rPr lang="fr-FR" sz="1000" dirty="0"/>
              <a:t> | Fr – En – De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144889" y="5316093"/>
            <a:ext cx="4754199" cy="2148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to                           </a:t>
            </a:r>
            <a:r>
              <a:rPr lang="pl-PL" sz="1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Mohammed A M Safarini</a:t>
            </a:r>
            <a:endParaRPr lang="en-GB" sz="1400" b="1" dirty="0">
              <a:solidFill>
                <a:srgbClr val="00B0F0"/>
              </a:solidFill>
              <a:hlinkClick r:id="rId4"/>
            </a:endParaRPr>
          </a:p>
          <a:p>
            <a:r>
              <a:rPr lang="en-GB" sz="1400" dirty="0"/>
              <a:t> </a:t>
            </a:r>
            <a:endParaRPr lang="en-GB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Photo de profil de Mohammed A M Saf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18" y="5080797"/>
            <a:ext cx="796743" cy="796743"/>
          </a:xfrm>
          <a:prstGeom prst="ellipse">
            <a:avLst/>
          </a:prstGeom>
          <a:ln w="127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3941061" y="5530928"/>
            <a:ext cx="2516890" cy="198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professeur, </a:t>
            </a:r>
            <a:r>
              <a:rPr lang="fr-FR" sz="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étudiant en PhD</a:t>
            </a:r>
            <a:endParaRPr lang="pl-PL" sz="105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2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Résoudre un système de deux équations à deux inconnues – Math'O karé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9157" r="1068" b="45398"/>
          <a:stretch/>
        </p:blipFill>
        <p:spPr bwMode="auto">
          <a:xfrm>
            <a:off x="581193" y="1070845"/>
            <a:ext cx="7989751" cy="23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2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4044148" cy="3633047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In fields like robotics, aeronautics, and aerospace, many systems are difficult to control because they react unpredictably. For example, a drone may react suddenly in the presence of wind, and an autonomous robot may be destabilized by irregular terrain. This project explores a method called </a:t>
            </a:r>
            <a:r>
              <a:rPr lang="en-GB" b="1" dirty="0"/>
              <a:t>linearization</a:t>
            </a:r>
            <a:r>
              <a:rPr lang="en-GB" dirty="0"/>
              <a:t>, which simplifies these systems to make them more predictable and easier to control.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44" y="2372887"/>
            <a:ext cx="3771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4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the Non-Linear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2" y="2159423"/>
            <a:ext cx="7989752" cy="117243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dirty="0"/>
              <a:t>We studied a complex dynamic system model, represented by a mathematical equation involving several variables (the system's internal values). This model includes non-linear effects, such as a sine function, making its behaviour difficult to predict. These non-linear effects often appear in: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" y="4874918"/>
            <a:ext cx="2491386" cy="1494831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98" y="4587687"/>
            <a:ext cx="2175275" cy="1557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51" y="4729893"/>
            <a:ext cx="2656691" cy="1415291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581192" y="3548592"/>
            <a:ext cx="2982200" cy="3680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Mobile Robots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563392" y="3548592"/>
            <a:ext cx="2582137" cy="368088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/>
              <a:t>Drones</a:t>
            </a:r>
            <a:endParaRPr lang="en-GB" dirty="0"/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6145529" y="3548592"/>
            <a:ext cx="2582137" cy="3680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/>
              <a:t>Satellites</a:t>
            </a:r>
            <a:endParaRPr lang="en-GB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581192" y="4019584"/>
            <a:ext cx="2982200" cy="54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Where interactions with the ground may cause unstable movements</a:t>
            </a:r>
            <a:endParaRPr lang="en-GB" sz="1300" dirty="0"/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3563392" y="3894560"/>
            <a:ext cx="2468131" cy="595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they respond unpredictably to turbulence or wind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6145529" y="3911991"/>
            <a:ext cx="2468131" cy="595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gravitational variations may cause orbital discrepancies.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Linearize?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2" y="2228002"/>
                <a:ext cx="3899527" cy="43838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GB" b="1" dirty="0"/>
                  <a:t>Linearization</a:t>
                </a:r>
                <a:r>
                  <a:rPr lang="en-GB" dirty="0"/>
                  <a:t> is a mathematical technique that transforms systems </a:t>
                </a:r>
                <a:r>
                  <a:rPr lang="en-GB" b="1" dirty="0"/>
                  <a:t>to behave as if they were linear </a:t>
                </a:r>
                <a:r>
                  <a:rPr lang="en-GB" dirty="0"/>
                  <a:t>in a specific frame (around an equilibrium state). </a:t>
                </a:r>
              </a:p>
              <a:p>
                <a:pPr algn="just"/>
                <a:r>
                  <a:rPr lang="en-GB" dirty="0"/>
                  <a:t>This means that once linearized, the system can be controlled with simple and well-established tools, making it stable and easier to manipulate.</a:t>
                </a:r>
              </a:p>
              <a:p>
                <a:pPr algn="just"/>
                <a:r>
                  <a:rPr lang="en-GB" dirty="0"/>
                  <a:t>The system is controllable if we can express it using the state-space form: 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𝒅𝒙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𝑩𝒖</m:t>
                    </m:r>
                  </m:oMath>
                </a14:m>
                <a:r>
                  <a:rPr lang="fr-FR" b="1" i="1" dirty="0"/>
                  <a:t> </a:t>
                </a:r>
                <a:r>
                  <a:rPr lang="en-GB" dirty="0"/>
                  <a:t>after linearization.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2" y="2228002"/>
                <a:ext cx="3899527" cy="4383813"/>
              </a:xfrm>
              <a:blipFill>
                <a:blip r:embed="rId2"/>
                <a:stretch>
                  <a:fillRect l="-625" r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Linearize Nonlinear Models - MATLAB &amp; Simulink - MathWorks Deutschland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25" y="2471148"/>
            <a:ext cx="4114719" cy="33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4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Icône de loupe fond d'écran HD 8K Image photographique | Image Premium  générée à base d'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7" b="21802"/>
          <a:stretch/>
        </p:blipFill>
        <p:spPr bwMode="auto">
          <a:xfrm>
            <a:off x="581193" y="1072444"/>
            <a:ext cx="8147272" cy="25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29242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In this project, we explored the linearization of a complex dynamic system using two specific techniques: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b="1" dirty="0"/>
              <a:t>State Transformation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Feedback Control</a:t>
            </a:r>
          </a:p>
          <a:p>
            <a:pPr marL="0" indent="0" algn="just">
              <a:buNone/>
            </a:pPr>
            <a:r>
              <a:rPr lang="en-GB" dirty="0"/>
              <a:t>By simplifying and stabilizing this non-linear system, we obtained a model that is easier to analyse and control. This approach is particularly useful in areas like aerospace and autonomous systems, where stability and precision are essential.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5" r="-112" b="4493"/>
          <a:stretch/>
        </p:blipFill>
        <p:spPr>
          <a:xfrm>
            <a:off x="669116" y="5542982"/>
            <a:ext cx="1801522" cy="3678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3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and Calculations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192" y="3731487"/>
            <a:ext cx="7989752" cy="1253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/>
              <p:cNvSpPr>
                <a:spLocks noGrp="1"/>
              </p:cNvSpPr>
              <p:nvPr>
                <p:ph idx="1"/>
              </p:nvPr>
            </p:nvSpPr>
            <p:spPr>
              <a:xfrm>
                <a:off x="581191" y="2268416"/>
                <a:ext cx="8088023" cy="3475032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1. </a:t>
                </a:r>
                <a:r>
                  <a:rPr lang="en-GB" dirty="0"/>
                  <a:t>Identify State Transformation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en-GB" dirty="0"/>
                  <a:t>Find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b="1" i="1" dirty="0"/>
                  <a:t> </a:t>
                </a:r>
                <a:r>
                  <a:rPr lang="en-GB" dirty="0"/>
                  <a:t>such that the system dynamics in terms of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fr-FR" dirty="0"/>
                  <a:t> </a:t>
                </a:r>
                <a:r>
                  <a:rPr lang="en-GB" dirty="0"/>
                  <a:t>are linear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2. </a:t>
                </a:r>
                <a:r>
                  <a:rPr lang="en-GB" dirty="0"/>
                  <a:t>Derive the New Dynamics</a:t>
                </a:r>
                <a:r>
                  <a:rPr lang="fr-FR" dirty="0"/>
                  <a:t>: </a:t>
                </a:r>
              </a:p>
              <a:p>
                <a:pPr lvl="1"/>
                <a:r>
                  <a:rPr lang="en-GB" dirty="0"/>
                  <a:t>Calculate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𝒅𝒛</m:t>
                    </m:r>
                  </m:oMath>
                </a14:m>
                <a:r>
                  <a:rPr lang="en-GB" dirty="0"/>
                  <a:t> and replace the original non-linear dynamics</a:t>
                </a:r>
                <a:r>
                  <a:rPr lang="fr-FR" dirty="0"/>
                  <a:t>. </a:t>
                </a:r>
              </a:p>
              <a:p>
                <a:r>
                  <a:rPr lang="fr-FR" dirty="0"/>
                  <a:t>3. </a:t>
                </a:r>
                <a:r>
                  <a:rPr lang="en-GB" dirty="0"/>
                  <a:t>Select the Command Input Transformation</a:t>
                </a:r>
                <a:r>
                  <a:rPr lang="fr-FR" dirty="0"/>
                  <a:t>: </a:t>
                </a:r>
              </a:p>
              <a:p>
                <a:pPr lvl="1"/>
                <a:r>
                  <a:rPr lang="en-GB" dirty="0"/>
                  <a:t>Choose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i="1" dirty="0"/>
                  <a:t> </a:t>
                </a:r>
                <a:r>
                  <a:rPr lang="en-GB" dirty="0"/>
                  <a:t>to achieve a linear form.</a:t>
                </a:r>
                <a:endParaRPr lang="fr-FR" dirty="0"/>
              </a:p>
              <a:p>
                <a:r>
                  <a:rPr lang="fr-FR" dirty="0"/>
                  <a:t>4. </a:t>
                </a:r>
                <a:r>
                  <a:rPr lang="en-GB" dirty="0"/>
                  <a:t>Simplify the Linear Form</a:t>
                </a:r>
                <a:r>
                  <a:rPr lang="fr-FR" dirty="0"/>
                  <a:t>: </a:t>
                </a:r>
              </a:p>
              <a:p>
                <a:pPr lvl="1"/>
                <a:r>
                  <a:rPr lang="en-GB" dirty="0"/>
                  <a:t>Write the dynamics as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𝒅𝒛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𝑨𝒛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𝑩𝒗</m:t>
                    </m:r>
                  </m:oMath>
                </a14:m>
                <a:r>
                  <a:rPr lang="fr-FR" b="1" i="1" dirty="0"/>
                  <a:t>,</a:t>
                </a:r>
                <a:r>
                  <a:rPr lang="fr-FR" dirty="0"/>
                  <a:t> </a:t>
                </a:r>
                <a:r>
                  <a:rPr lang="en-GB" dirty="0"/>
                  <a:t>where A &amp; B are matrices, simplifying control design.</a:t>
                </a:r>
              </a:p>
            </p:txBody>
          </p:sp>
        </mc:Choice>
        <mc:Fallback xmlns="">
          <p:sp>
            <p:nvSpPr>
              <p:cNvPr id="16" name="Content Placeholder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2268416"/>
                <a:ext cx="8088023" cy="3475032"/>
              </a:xfrm>
              <a:blipFill>
                <a:blip r:embed="rId2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1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7958</TotalTime>
  <Words>1677</Words>
  <Application>Microsoft Office PowerPoint</Application>
  <PresentationFormat>On-screen Show (4:3)</PresentationFormat>
  <Paragraphs>145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Gill Sans MT</vt:lpstr>
      <vt:lpstr>Wingdings</vt:lpstr>
      <vt:lpstr>Wingdings 2</vt:lpstr>
      <vt:lpstr>Dividend</vt:lpstr>
      <vt:lpstr>Advanced Control of a Non-Linear System</vt:lpstr>
      <vt:lpstr>Table of Contents</vt:lpstr>
      <vt:lpstr>INTRODUCTION</vt:lpstr>
      <vt:lpstr>Introduction</vt:lpstr>
      <vt:lpstr>Understanding the Non-Linear System</vt:lpstr>
      <vt:lpstr>Why Linearize?</vt:lpstr>
      <vt:lpstr>System Study</vt:lpstr>
      <vt:lpstr>WORKING STEPS</vt:lpstr>
      <vt:lpstr>Methodology and Calculations</vt:lpstr>
      <vt:lpstr>Presenting Our Non-Linear System</vt:lpstr>
      <vt:lpstr>LINEARISATION</vt:lpstr>
      <vt:lpstr>Presentation of Our Non-Linear System</vt:lpstr>
      <vt:lpstr>Design of Feedback Controller</vt:lpstr>
      <vt:lpstr>Controller with Linearized Input</vt:lpstr>
      <vt:lpstr>Matlab simulink</vt:lpstr>
      <vt:lpstr>SIMULINK - LINEARIZED SYSTEM</vt:lpstr>
      <vt:lpstr>SIMULINK - LINEARIZED SYSTEM LINEARIZED SYSTEM STABILITY TEST</vt:lpstr>
      <vt:lpstr>LINEARIZED SYSTEM WITH REFERENCE INPUT CONTROL OF THE LINEARIZED SYSTEM</vt:lpstr>
      <vt:lpstr>SIMULINK - LINEARIZED SYSTEM LINEARIZED SYSTEM STABILITY TEST</vt:lpstr>
      <vt:lpstr>SIMULINK - LINEARIZED SYSTEM LINEARIZED SYSTEM STABILITY TEST</vt:lpstr>
      <vt:lpstr>SIMULINK - LINEARIZED SYSTEM LINEARIZED SYSTEM STABILITY TEST</vt:lpstr>
      <vt:lpstr>SIMULINK - LINEARIZED SYSTEM LINEARIZED SYSTEM STABILITY TEST</vt:lpstr>
      <vt:lpstr>CONCLUSION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Linéarisation d’un Système Non Linéaire pour le Contrôle Avancé</dc:title>
  <dc:creator>User</dc:creator>
  <cp:lastModifiedBy>User</cp:lastModifiedBy>
  <cp:revision>94</cp:revision>
  <dcterms:created xsi:type="dcterms:W3CDTF">2024-10-31T10:47:14Z</dcterms:created>
  <dcterms:modified xsi:type="dcterms:W3CDTF">2024-11-24T20:08:00Z</dcterms:modified>
</cp:coreProperties>
</file>